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77402" autoAdjust="0"/>
  </p:normalViewPr>
  <p:slideViewPr>
    <p:cSldViewPr>
      <p:cViewPr>
        <p:scale>
          <a:sx n="76" d="100"/>
          <a:sy n="76" d="100"/>
        </p:scale>
        <p:origin x="-1194" y="348"/>
      </p:cViewPr>
      <p:guideLst>
        <p:guide orient="horz" pos="2160"/>
        <p:guide pos="2880"/>
      </p:guideLst>
    </p:cSldViewPr>
  </p:slideViewPr>
  <p:outlineViewPr>
    <p:cViewPr>
      <p:scale>
        <a:sx n="33" d="100"/>
        <a:sy n="33" d="100"/>
      </p:scale>
      <p:origin x="0" y="651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C11018-5B70-45FA-B3D8-2066560D82F3}" type="datetimeFigureOut">
              <a:rPr lang="en-US" smtClean="0"/>
              <a:t>12/4/2017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35FB01-21CA-48C4-A76A-A7F440645025}" type="slidenum">
              <a:rPr lang="en-US" smtClean="0"/>
              <a:t>‹#›</a:t>
            </a:fld>
            <a:endParaRPr lang="en-US"/>
          </a:p>
        </p:txBody>
      </p:sp>
    </p:spTree>
    <p:extLst>
      <p:ext uri="{BB962C8B-B14F-4D97-AF65-F5344CB8AC3E}">
        <p14:creationId xmlns:p14="http://schemas.microsoft.com/office/powerpoint/2010/main" val="3673030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1</a:t>
            </a:fld>
            <a:endParaRPr lang="en-US"/>
          </a:p>
        </p:txBody>
      </p:sp>
    </p:spTree>
    <p:extLst>
      <p:ext uri="{BB962C8B-B14F-4D97-AF65-F5344CB8AC3E}">
        <p14:creationId xmlns:p14="http://schemas.microsoft.com/office/powerpoint/2010/main" val="91550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worth noting that involvement</a:t>
            </a:r>
            <a:r>
              <a:rPr lang="en-US" baseline="0" dirty="0" smtClean="0"/>
              <a:t> of parents is vital to the results of this activity. It does not only have a positive impact to the parents but also the students. Parent engagement in the literacy of the student improves on the discipline of the students besides improving school performance in general. Some of the great forms of parent involvement include screen inclusion at home and stress scholastic. However, it should be understood that connection with the student by the parent is critical for their performance. </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2</a:t>
            </a:fld>
            <a:endParaRPr lang="en-US"/>
          </a:p>
        </p:txBody>
      </p:sp>
    </p:spTree>
    <p:extLst>
      <p:ext uri="{BB962C8B-B14F-4D97-AF65-F5344CB8AC3E}">
        <p14:creationId xmlns:p14="http://schemas.microsoft.com/office/powerpoint/2010/main" val="238471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not enough to just allow the parents in to the building alone. Instead, they should be given</a:t>
            </a:r>
            <a:r>
              <a:rPr lang="en-US" baseline="0" dirty="0" smtClean="0"/>
              <a:t> a</a:t>
            </a:r>
            <a:r>
              <a:rPr lang="en-US" dirty="0" smtClean="0"/>
              <a:t>ccess to the classroom environment</a:t>
            </a:r>
            <a:r>
              <a:rPr lang="en-US" baseline="0" dirty="0" smtClean="0"/>
              <a:t> and the entire institution. There is need to understand that parent are in a position to deliver more than just observe. They can act as fundraisers and raise money to equip the classroom with the necessary equipment. Notwithstanding, parents should be guided on how to handle their children while they are home away from school. </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3</a:t>
            </a:fld>
            <a:endParaRPr lang="en-US"/>
          </a:p>
        </p:txBody>
      </p:sp>
    </p:spTree>
    <p:extLst>
      <p:ext uri="{BB962C8B-B14F-4D97-AF65-F5344CB8AC3E}">
        <p14:creationId xmlns:p14="http://schemas.microsoft.com/office/powerpoint/2010/main" val="2661183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goes without a saying</a:t>
            </a:r>
            <a:r>
              <a:rPr lang="en-US" baseline="0" dirty="0" smtClean="0"/>
              <a:t> that working in a group is more effective than working as an individual. Therefore, with the involvement of parents, a lot of goals can be achieved easily. Considering the pressure that comes with engaging oneself in children literacy, one can often be exhausted and fatigues. However, the involvement of parents helps offload some of the burden from the teachers. For every involved member to participate equally, an equal partnership must be established. </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4</a:t>
            </a:fld>
            <a:endParaRPr lang="en-US"/>
          </a:p>
        </p:txBody>
      </p:sp>
    </p:spTree>
    <p:extLst>
      <p:ext uri="{BB962C8B-B14F-4D97-AF65-F5344CB8AC3E}">
        <p14:creationId xmlns:p14="http://schemas.microsoft.com/office/powerpoint/2010/main" val="3425511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Parent involvement typically involves parents’ behaviors in home and school settings meant to support their children's educational progress. Measures of parent involvement commonly include the quality and frequency of communication with teachers as well as participation in school functions and activities.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Although values and attitudes may not directly influence academic outcomes, they may enhance academic achievement indirectly by promoting children's motivation and persistence in challenging educational tasks.</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5</a:t>
            </a:fld>
            <a:endParaRPr lang="en-US"/>
          </a:p>
        </p:txBody>
      </p:sp>
    </p:spTree>
    <p:extLst>
      <p:ext uri="{BB962C8B-B14F-4D97-AF65-F5344CB8AC3E}">
        <p14:creationId xmlns:p14="http://schemas.microsoft.com/office/powerpoint/2010/main" val="3421589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Point to each word on the page as you read. This beginning literacy strategy will assist children with making print/story/illustration connections. This skill also helps build a child's tracking skills from one line of text to the next one. Read the title and ask your child to make a prediction. Beginning and seasoned readers alike need to make predictions before reading a story. This will go a long way to ensure that a child incorporates previewing and prediction in his or her own reading practices both now and in the future. Also,</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Ask your child questions after reading every book.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fld id="{9E35FB01-21CA-48C4-A76A-A7F440645025}" type="slidenum">
              <a:rPr lang="en-US" smtClean="0"/>
              <a:t>6</a:t>
            </a:fld>
            <a:endParaRPr lang="en-US"/>
          </a:p>
        </p:txBody>
      </p:sp>
    </p:spTree>
    <p:extLst>
      <p:ext uri="{BB962C8B-B14F-4D97-AF65-F5344CB8AC3E}">
        <p14:creationId xmlns:p14="http://schemas.microsoft.com/office/powerpoint/2010/main" val="2187478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Teachers are</a:t>
            </a:r>
            <a:r>
              <a:rPr lang="en-US" sz="1200" b="0" i="0" kern="1200" baseline="0" dirty="0" smtClean="0">
                <a:solidFill>
                  <a:schemeClr val="tx1"/>
                </a:solidFill>
                <a:effectLst/>
                <a:latin typeface="+mn-lt"/>
                <a:ea typeface="+mn-ea"/>
                <a:cs typeface="+mn-cs"/>
              </a:rPr>
              <a:t> in the best position to</a:t>
            </a:r>
            <a:r>
              <a:rPr lang="en-US" sz="1200" b="0" i="0" kern="1200" dirty="0" smtClean="0">
                <a:solidFill>
                  <a:schemeClr val="tx1"/>
                </a:solidFill>
                <a:effectLst/>
                <a:latin typeface="+mn-lt"/>
                <a:ea typeface="+mn-ea"/>
                <a:cs typeface="+mn-cs"/>
              </a:rPr>
              <a:t> include suggestions and strategies for parents in weekly or monthly classroom newsletters (sample Literacy Newsletter is a resource for this course). Teacher websites are another effective way to communicate with families and build the home/school partnership, but this form of communication is limited to parents with Internet access. Free programs are available that allow for the construction of basic, attractive web pages.</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7</a:t>
            </a:fld>
            <a:endParaRPr lang="en-US"/>
          </a:p>
        </p:txBody>
      </p:sp>
    </p:spTree>
    <p:extLst>
      <p:ext uri="{BB962C8B-B14F-4D97-AF65-F5344CB8AC3E}">
        <p14:creationId xmlns:p14="http://schemas.microsoft.com/office/powerpoint/2010/main" val="1737490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power of student-led conferences, perhaps especially in the primary grades, is that it benefits every student--the one who struggles to keep up as much as the over achiever. Leading their own conference enables students to persevere and grow in the face of challenge because it focuses their attention on the specific steps they’ve taken, or will </a:t>
            </a:r>
            <a:r>
              <a:rPr lang="en-US" sz="1200" b="0" i="0" kern="1200" dirty="0" err="1" smtClean="0">
                <a:solidFill>
                  <a:schemeClr val="tx1"/>
                </a:solidFill>
                <a:effectLst/>
                <a:latin typeface="+mn-lt"/>
                <a:ea typeface="+mn-ea"/>
                <a:cs typeface="+mn-cs"/>
              </a:rPr>
              <a:t>take,to</a:t>
            </a:r>
            <a:r>
              <a:rPr lang="en-US" sz="1200" b="0" i="0" kern="1200" dirty="0" smtClean="0">
                <a:solidFill>
                  <a:schemeClr val="tx1"/>
                </a:solidFill>
                <a:effectLst/>
                <a:latin typeface="+mn-lt"/>
                <a:ea typeface="+mn-ea"/>
                <a:cs typeface="+mn-cs"/>
              </a:rPr>
              <a:t> achieve high quality work. With that in mind, the deepest, most profound advice we can offer to other schools is exactly what we tell our students. Just get started</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8</a:t>
            </a:fld>
            <a:endParaRPr lang="en-US"/>
          </a:p>
        </p:txBody>
      </p:sp>
    </p:spTree>
    <p:extLst>
      <p:ext uri="{BB962C8B-B14F-4D97-AF65-F5344CB8AC3E}">
        <p14:creationId xmlns:p14="http://schemas.microsoft.com/office/powerpoint/2010/main" val="2591015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Parent involvement means more than getting parents into school. This type of limited involvement is often available to parents who are not in full-time employment and involves only a small percentage of the children's parents. Therefore, working with parents should be focused more on home literacy than classroom literacy, and that teachers who do not make an active attempt to involve parents are engaging in a type of "parental exclusion" which fails to take account of the true nature of early literacy learning. The subject of family literacy has become a topic of national attention.</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9</a:t>
            </a:fld>
            <a:endParaRPr lang="en-US"/>
          </a:p>
        </p:txBody>
      </p:sp>
    </p:spTree>
    <p:extLst>
      <p:ext uri="{BB962C8B-B14F-4D97-AF65-F5344CB8AC3E}">
        <p14:creationId xmlns:p14="http://schemas.microsoft.com/office/powerpoint/2010/main" val="1580712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summary, it is important to remember that parents are more likely to become involved when their child's teacher is willing to initiate a home-school literacy partnership. Parents may need new knowledge and skills to work effectively with their children, and teachers need to support parents by consistently communicating in a variety of ways. "If parents feel welcomed and secure in their child's classroom, then they become more receptive to family literacy activities that will reinforce, strengthen, and support their child's academic development and success</a:t>
            </a:r>
            <a:endParaRPr lang="en-US" dirty="0"/>
          </a:p>
        </p:txBody>
      </p:sp>
      <p:sp>
        <p:nvSpPr>
          <p:cNvPr id="4" name="Slide Number Placeholder 3"/>
          <p:cNvSpPr>
            <a:spLocks noGrp="1"/>
          </p:cNvSpPr>
          <p:nvPr>
            <p:ph type="sldNum" sz="quarter" idx="10"/>
          </p:nvPr>
        </p:nvSpPr>
        <p:spPr/>
        <p:txBody>
          <a:bodyPr/>
          <a:lstStyle/>
          <a:p>
            <a:fld id="{9E35FB01-21CA-48C4-A76A-A7F440645025}" type="slidenum">
              <a:rPr lang="en-US" smtClean="0"/>
              <a:t>10</a:t>
            </a:fld>
            <a:endParaRPr lang="en-US"/>
          </a:p>
        </p:txBody>
      </p:sp>
    </p:spTree>
    <p:extLst>
      <p:ext uri="{BB962C8B-B14F-4D97-AF65-F5344CB8AC3E}">
        <p14:creationId xmlns:p14="http://schemas.microsoft.com/office/powerpoint/2010/main" val="3269514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B65EEFF-00E8-4ADE-A546-9D135275DAA3}" type="datetimeFigureOut">
              <a:rPr lang="en-US" smtClean="0"/>
              <a:t>12/4/2017</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48729F2-8DDB-46B1-8FEC-BE72A79A15A5}"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65EEFF-00E8-4ADE-A546-9D135275DAA3}"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65EEFF-00E8-4ADE-A546-9D135275DAA3}"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B65EEFF-00E8-4ADE-A546-9D135275DAA3}"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8729F2-8DDB-46B1-8FEC-BE72A79A15A5}"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B65EEFF-00E8-4ADE-A546-9D135275DAA3}" type="datetimeFigureOut">
              <a:rPr lang="en-US" smtClean="0"/>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65EEFF-00E8-4ADE-A546-9D135275DAA3}" type="datetimeFigureOut">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65EEFF-00E8-4ADE-A546-9D135275DAA3}" type="datetimeFigureOut">
              <a:rPr lang="en-US" smtClean="0"/>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B65EEFF-00E8-4ADE-A546-9D135275DAA3}" type="datetimeFigureOut">
              <a:rPr lang="en-US" smtClean="0"/>
              <a:t>12/4/2017</a:t>
            </a:fld>
            <a:endParaRPr lang="en-US"/>
          </a:p>
        </p:txBody>
      </p:sp>
      <p:sp>
        <p:nvSpPr>
          <p:cNvPr id="7" name="Slide Number Placeholder 6"/>
          <p:cNvSpPr>
            <a:spLocks noGrp="1"/>
          </p:cNvSpPr>
          <p:nvPr>
            <p:ph type="sldNum" sz="quarter" idx="12"/>
          </p:nvPr>
        </p:nvSpPr>
        <p:spPr/>
        <p:txBody>
          <a:bodyPr/>
          <a:lstStyle/>
          <a:p>
            <a:fld id="{E48729F2-8DDB-46B1-8FEC-BE72A79A15A5}"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65EEFF-00E8-4ADE-A546-9D135275DAA3}" type="datetimeFigureOut">
              <a:rPr lang="en-US" smtClean="0"/>
              <a:t>12/4/2017</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65EEFF-00E8-4ADE-A546-9D135275DAA3}"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65EEFF-00E8-4ADE-A546-9D135275DAA3}"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8729F2-8DDB-46B1-8FEC-BE72A79A15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B65EEFF-00E8-4ADE-A546-9D135275DAA3}" type="datetimeFigureOut">
              <a:rPr lang="en-US" smtClean="0"/>
              <a:t>12/4/2017</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48729F2-8DDB-46B1-8FEC-BE72A79A15A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645" y="1066801"/>
            <a:ext cx="6637468" cy="3196104"/>
          </a:xfrm>
        </p:spPr>
        <p:txBody>
          <a:bodyPr>
            <a:normAutofit/>
          </a:bodyPr>
          <a:lstStyle/>
          <a:p>
            <a:pPr algn="ctr"/>
            <a:r>
              <a:rPr lang="en-US" sz="4400" b="1" dirty="0" smtClean="0">
                <a:solidFill>
                  <a:srgbClr val="FF0000"/>
                </a:solidFill>
              </a:rPr>
              <a:t>PARENT ENGAGEMENT IN</a:t>
            </a:r>
            <a:br>
              <a:rPr lang="en-US" sz="4400" b="1" dirty="0" smtClean="0">
                <a:solidFill>
                  <a:srgbClr val="FF0000"/>
                </a:solidFill>
              </a:rPr>
            </a:br>
            <a:r>
              <a:rPr lang="en-US" sz="4400" b="1" dirty="0" smtClean="0">
                <a:solidFill>
                  <a:srgbClr val="FF0000"/>
                </a:solidFill>
              </a:rPr>
              <a:t>CHILDREN LITERACY</a:t>
            </a:r>
            <a:endParaRPr lang="en-US" sz="4400" b="1" dirty="0">
              <a:solidFill>
                <a:srgbClr val="FF0000"/>
              </a:solidFill>
            </a:endParaRPr>
          </a:p>
        </p:txBody>
      </p:sp>
      <p:sp>
        <p:nvSpPr>
          <p:cNvPr id="3" name="Text Placeholder 2"/>
          <p:cNvSpPr>
            <a:spLocks noGrp="1"/>
          </p:cNvSpPr>
          <p:nvPr>
            <p:ph type="body" idx="1"/>
          </p:nvPr>
        </p:nvSpPr>
        <p:spPr>
          <a:xfrm>
            <a:off x="5105400" y="5105400"/>
            <a:ext cx="2790712" cy="682213"/>
          </a:xfrm>
        </p:spPr>
        <p:txBody>
          <a:bodyPr/>
          <a:lstStyle/>
          <a:p>
            <a:r>
              <a:rPr lang="en-US" dirty="0" smtClean="0"/>
              <a:t>Author</a:t>
            </a:r>
            <a:endParaRPr lang="en-US" dirty="0"/>
          </a:p>
        </p:txBody>
      </p:sp>
    </p:spTree>
    <p:extLst>
      <p:ext uri="{BB962C8B-B14F-4D97-AF65-F5344CB8AC3E}">
        <p14:creationId xmlns:p14="http://schemas.microsoft.com/office/powerpoint/2010/main" val="40430211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 Involvement Analysis</a:t>
            </a:r>
            <a:endParaRPr lang="en-US" dirty="0"/>
          </a:p>
        </p:txBody>
      </p:sp>
      <p:sp>
        <p:nvSpPr>
          <p:cNvPr id="3" name="Content Placeholder 2"/>
          <p:cNvSpPr>
            <a:spLocks noGrp="1"/>
          </p:cNvSpPr>
          <p:nvPr>
            <p:ph idx="1"/>
          </p:nvPr>
        </p:nvSpPr>
        <p:spPr/>
        <p:txBody>
          <a:bodyPr>
            <a:normAutofit fontScale="77500" lnSpcReduction="20000"/>
          </a:bodyPr>
          <a:lstStyle/>
          <a:p>
            <a:pPr marL="525780" indent="-457200">
              <a:buFont typeface="+mj-lt"/>
              <a:buAutoNum type="arabicPeriod"/>
            </a:pPr>
            <a:r>
              <a:rPr lang="en-US" dirty="0"/>
              <a:t>Impacts of Family and Parent Engagement </a:t>
            </a:r>
            <a:endParaRPr lang="en-US" dirty="0" smtClean="0"/>
          </a:p>
          <a:p>
            <a:pPr>
              <a:buFont typeface="Wingdings" pitchFamily="2" charset="2"/>
              <a:buChar char="Ø"/>
            </a:pPr>
            <a:r>
              <a:rPr lang="en-US" dirty="0" smtClean="0"/>
              <a:t>School </a:t>
            </a:r>
            <a:r>
              <a:rPr lang="en-US" dirty="0"/>
              <a:t>participation increments </a:t>
            </a:r>
            <a:endParaRPr lang="en-US" dirty="0" smtClean="0"/>
          </a:p>
          <a:p>
            <a:pPr>
              <a:buFont typeface="Wingdings" pitchFamily="2" charset="2"/>
              <a:buChar char="Ø"/>
            </a:pPr>
            <a:r>
              <a:rPr lang="en-US" dirty="0" smtClean="0"/>
              <a:t>Better </a:t>
            </a:r>
            <a:r>
              <a:rPr lang="en-US" dirty="0"/>
              <a:t>demeanors about school </a:t>
            </a:r>
            <a:endParaRPr lang="en-US" dirty="0" smtClean="0"/>
          </a:p>
          <a:p>
            <a:pPr>
              <a:buFont typeface="Wingdings" pitchFamily="2" charset="2"/>
              <a:buChar char="Ø"/>
            </a:pPr>
            <a:r>
              <a:rPr lang="en-US" dirty="0" smtClean="0"/>
              <a:t>Discipline </a:t>
            </a:r>
            <a:r>
              <a:rPr lang="en-US" dirty="0"/>
              <a:t>issues diminish </a:t>
            </a:r>
            <a:endParaRPr lang="en-US" dirty="0" smtClean="0"/>
          </a:p>
          <a:p>
            <a:pPr>
              <a:buFont typeface="Wingdings" pitchFamily="2" charset="2"/>
              <a:buChar char="Ø"/>
            </a:pPr>
            <a:r>
              <a:rPr lang="en-US" dirty="0" smtClean="0"/>
              <a:t>Youngsters </a:t>
            </a:r>
            <a:r>
              <a:rPr lang="en-US" dirty="0"/>
              <a:t>go ahead to advanced education </a:t>
            </a:r>
          </a:p>
          <a:p>
            <a:pPr marL="525780" indent="-457200">
              <a:buFont typeface="+mj-lt"/>
              <a:buAutoNum type="arabicPeriod"/>
            </a:pPr>
            <a:endParaRPr lang="en-US" dirty="0"/>
          </a:p>
          <a:p>
            <a:pPr marL="525780" indent="-457200">
              <a:buFont typeface="+mj-lt"/>
              <a:buAutoNum type="arabicPeriod"/>
            </a:pPr>
            <a:r>
              <a:rPr lang="en-US" dirty="0"/>
              <a:t>Great Types of Involvement Programs </a:t>
            </a:r>
          </a:p>
          <a:p>
            <a:pPr>
              <a:buFont typeface="Wingdings" pitchFamily="2" charset="2"/>
              <a:buChar char="Ø"/>
            </a:pPr>
            <a:r>
              <a:rPr lang="en-US" dirty="0"/>
              <a:t>Stress scholastics </a:t>
            </a:r>
            <a:endParaRPr lang="en-US" dirty="0" smtClean="0"/>
          </a:p>
          <a:p>
            <a:pPr>
              <a:buFont typeface="Wingdings" pitchFamily="2" charset="2"/>
              <a:buChar char="Ø"/>
            </a:pPr>
            <a:r>
              <a:rPr lang="en-US" dirty="0" smtClean="0"/>
              <a:t>Screen </a:t>
            </a:r>
            <a:r>
              <a:rPr lang="en-US" dirty="0"/>
              <a:t>inclusion at home </a:t>
            </a:r>
          </a:p>
          <a:p>
            <a:pPr marL="68580" indent="0">
              <a:buNone/>
            </a:pPr>
            <a:endParaRPr lang="en-US" dirty="0" smtClean="0"/>
          </a:p>
          <a:p>
            <a:pPr marL="525780" indent="-457200">
              <a:buFont typeface="+mj-lt"/>
              <a:buAutoNum type="arabicPeriod"/>
            </a:pPr>
            <a:r>
              <a:rPr lang="en-US" dirty="0" smtClean="0"/>
              <a:t>The </a:t>
            </a:r>
            <a:r>
              <a:rPr lang="en-US" dirty="0"/>
              <a:t>most effective method to Involve </a:t>
            </a:r>
            <a:r>
              <a:rPr lang="en-US" dirty="0" smtClean="0"/>
              <a:t>Parents</a:t>
            </a:r>
          </a:p>
          <a:p>
            <a:pPr>
              <a:buFont typeface="Wingdings" pitchFamily="2" charset="2"/>
              <a:buChar char="Ø"/>
            </a:pPr>
            <a:r>
              <a:rPr lang="en-US" dirty="0" smtClean="0"/>
              <a:t>Connections </a:t>
            </a:r>
            <a:r>
              <a:rPr lang="en-US" dirty="0"/>
              <a:t>are critical: Build trust and regard</a:t>
            </a:r>
          </a:p>
        </p:txBody>
      </p:sp>
    </p:spTree>
    <p:extLst>
      <p:ext uri="{BB962C8B-B14F-4D97-AF65-F5344CB8AC3E}">
        <p14:creationId xmlns:p14="http://schemas.microsoft.com/office/powerpoint/2010/main" val="34430972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Parents’ Opinions</a:t>
            </a:r>
            <a:endParaRPr lang="en-US" dirty="0"/>
          </a:p>
        </p:txBody>
      </p:sp>
      <p:sp>
        <p:nvSpPr>
          <p:cNvPr id="3" name="Content Placeholder 2"/>
          <p:cNvSpPr>
            <a:spLocks noGrp="1"/>
          </p:cNvSpPr>
          <p:nvPr>
            <p:ph idx="1"/>
          </p:nvPr>
        </p:nvSpPr>
        <p:spPr/>
        <p:txBody>
          <a:bodyPr>
            <a:normAutofit/>
          </a:bodyPr>
          <a:lstStyle/>
          <a:p>
            <a:r>
              <a:rPr lang="en-US" sz="2000" dirty="0">
                <a:latin typeface="Times New Roman" pitchFamily="18" charset="0"/>
                <a:cs typeface="Times New Roman" pitchFamily="18" charset="0"/>
              </a:rPr>
              <a:t>Make sure parents are welcome in educational realm, not just in school building</a:t>
            </a:r>
          </a:p>
          <a:p>
            <a:pPr lvl="1">
              <a:buFont typeface="Wingdings" pitchFamily="2" charset="2"/>
              <a:buChar char="§"/>
            </a:pPr>
            <a:r>
              <a:rPr lang="en-US" sz="2000" dirty="0">
                <a:latin typeface="Times New Roman" pitchFamily="18" charset="0"/>
                <a:cs typeface="Times New Roman" pitchFamily="18" charset="0"/>
              </a:rPr>
              <a:t>Classroom observation</a:t>
            </a:r>
          </a:p>
          <a:p>
            <a:pPr lvl="1">
              <a:buFont typeface="Wingdings" pitchFamily="2" charset="2"/>
              <a:buChar char="§"/>
            </a:pPr>
            <a:r>
              <a:rPr lang="en-US" sz="2000" dirty="0">
                <a:latin typeface="Times New Roman" pitchFamily="18" charset="0"/>
                <a:cs typeface="Times New Roman" pitchFamily="18" charset="0"/>
              </a:rPr>
              <a:t>True participation in learning</a:t>
            </a:r>
          </a:p>
          <a:p>
            <a:r>
              <a:rPr lang="en-US" sz="2000" dirty="0">
                <a:latin typeface="Times New Roman" pitchFamily="18" charset="0"/>
                <a:cs typeface="Times New Roman" pitchFamily="18" charset="0"/>
              </a:rPr>
              <a:t>Many parents want to do more than help at fundraisers</a:t>
            </a:r>
          </a:p>
          <a:p>
            <a:r>
              <a:rPr lang="en-US" sz="2000" dirty="0">
                <a:latin typeface="Times New Roman" pitchFamily="18" charset="0"/>
                <a:cs typeface="Times New Roman" pitchFamily="18" charset="0"/>
              </a:rPr>
              <a:t>Provide guidance for helping struggling readers</a:t>
            </a:r>
          </a:p>
          <a:p>
            <a:pPr lvl="1">
              <a:buFont typeface="Wingdings" pitchFamily="2" charset="2"/>
              <a:buChar char="§"/>
            </a:pPr>
            <a:r>
              <a:rPr lang="en-US" sz="2000" dirty="0">
                <a:latin typeface="Times New Roman" pitchFamily="18" charset="0"/>
                <a:cs typeface="Times New Roman" pitchFamily="18" charset="0"/>
              </a:rPr>
              <a:t>Be a model for parents</a:t>
            </a:r>
          </a:p>
          <a:p>
            <a:pPr lvl="1">
              <a:buFont typeface="Wingdings" pitchFamily="2" charset="2"/>
              <a:buChar char="§"/>
            </a:pPr>
            <a:r>
              <a:rPr lang="en-US" sz="2000" dirty="0">
                <a:latin typeface="Times New Roman" pitchFamily="18" charset="0"/>
                <a:cs typeface="Times New Roman" pitchFamily="18" charset="0"/>
              </a:rPr>
              <a:t>Show parents techniques to use at home</a:t>
            </a:r>
          </a:p>
          <a:p>
            <a:r>
              <a:rPr lang="en-US" sz="2000" dirty="0">
                <a:latin typeface="Times New Roman" pitchFamily="18" charset="0"/>
                <a:cs typeface="Times New Roman" pitchFamily="18" charset="0"/>
              </a:rPr>
              <a:t>Invite parents to be engaged in </a:t>
            </a:r>
            <a:r>
              <a:rPr lang="en-US" sz="2000" dirty="0" smtClean="0">
                <a:latin typeface="Times New Roman" pitchFamily="18" charset="0"/>
                <a:cs typeface="Times New Roman" pitchFamily="18" charset="0"/>
              </a:rPr>
              <a:t>content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985491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Merits of Involving Parents</a:t>
            </a:r>
            <a:endParaRPr lang="en-US" dirty="0"/>
          </a:p>
        </p:txBody>
      </p:sp>
      <p:sp>
        <p:nvSpPr>
          <p:cNvPr id="3" name="Content Placeholder 2"/>
          <p:cNvSpPr>
            <a:spLocks noGrp="1"/>
          </p:cNvSpPr>
          <p:nvPr>
            <p:ph idx="1"/>
          </p:nvPr>
        </p:nvSpPr>
        <p:spPr/>
        <p:txBody>
          <a:bodyPr>
            <a:normAutofit/>
          </a:bodyPr>
          <a:lstStyle/>
          <a:p>
            <a:pPr>
              <a:buFont typeface="Wingdings" pitchFamily="2" charset="2"/>
              <a:buNone/>
            </a:pPr>
            <a:r>
              <a:rPr lang="en-US" sz="1800" dirty="0">
                <a:latin typeface="Times New Roman" pitchFamily="18" charset="0"/>
                <a:cs typeface="Times New Roman" pitchFamily="18" charset="0"/>
              </a:rPr>
              <a:t>Educating children </a:t>
            </a:r>
            <a:r>
              <a:rPr lang="en-US" sz="1800" dirty="0" smtClean="0">
                <a:latin typeface="Times New Roman" pitchFamily="18" charset="0"/>
                <a:cs typeface="Times New Roman" pitchFamily="18" charset="0"/>
              </a:rPr>
              <a:t>needs to be done jointly</a:t>
            </a:r>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More can be accomplished as a team</a:t>
            </a:r>
          </a:p>
          <a:p>
            <a:r>
              <a:rPr lang="en-US" sz="1800" dirty="0">
                <a:latin typeface="Times New Roman" pitchFamily="18" charset="0"/>
                <a:cs typeface="Times New Roman" pitchFamily="18" charset="0"/>
              </a:rPr>
              <a:t>Both parents and teachers experience “burnout” when all pressures are placed on them</a:t>
            </a:r>
          </a:p>
          <a:p>
            <a:r>
              <a:rPr lang="en-US" sz="1800" dirty="0">
                <a:latin typeface="Times New Roman" pitchFamily="18" charset="0"/>
                <a:cs typeface="Times New Roman" pitchFamily="18" charset="0"/>
              </a:rPr>
              <a:t>Establish an equal partnership so everyone participates to help the child </a:t>
            </a:r>
            <a:r>
              <a:rPr lang="en-US" sz="1800" dirty="0" smtClean="0">
                <a:latin typeface="Times New Roman" pitchFamily="18" charset="0"/>
                <a:cs typeface="Times New Roman" pitchFamily="18" charset="0"/>
              </a:rPr>
              <a:t>learn</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580669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Worries for Parents and Teachers</a:t>
            </a:r>
            <a:endParaRPr lang="en-US" dirty="0"/>
          </a:p>
        </p:txBody>
      </p:sp>
      <p:sp>
        <p:nvSpPr>
          <p:cNvPr id="3" name="Content Placeholder 2"/>
          <p:cNvSpPr>
            <a:spLocks noGrp="1"/>
          </p:cNvSpPr>
          <p:nvPr>
            <p:ph idx="1"/>
          </p:nvPr>
        </p:nvSpPr>
        <p:spPr/>
        <p:txBody>
          <a:bodyPr>
            <a:normAutofit/>
          </a:bodyPr>
          <a:lstStyle/>
          <a:p>
            <a:pPr>
              <a:lnSpc>
                <a:spcPct val="90000"/>
              </a:lnSpc>
            </a:pPr>
            <a:r>
              <a:rPr lang="en-US" sz="1800" dirty="0">
                <a:latin typeface="Times New Roman" pitchFamily="18" charset="0"/>
                <a:cs typeface="Times New Roman" pitchFamily="18" charset="0"/>
              </a:rPr>
              <a:t>Parents are required to leave their child with a stranger all day</a:t>
            </a:r>
          </a:p>
          <a:p>
            <a:pPr>
              <a:lnSpc>
                <a:spcPct val="90000"/>
              </a:lnSpc>
            </a:pPr>
            <a:r>
              <a:rPr lang="en-US" sz="1800" dirty="0">
                <a:latin typeface="Times New Roman" pitchFamily="18" charset="0"/>
                <a:cs typeface="Times New Roman" pitchFamily="18" charset="0"/>
              </a:rPr>
              <a:t>Schools must work to overcome barriers</a:t>
            </a:r>
          </a:p>
          <a:p>
            <a:pPr lvl="1">
              <a:lnSpc>
                <a:spcPct val="90000"/>
              </a:lnSpc>
              <a:buFont typeface="Wingdings" pitchFamily="2" charset="2"/>
              <a:buChar char="§"/>
            </a:pPr>
            <a:r>
              <a:rPr lang="en-US" sz="1800" dirty="0">
                <a:latin typeface="Times New Roman" pitchFamily="18" charset="0"/>
                <a:cs typeface="Times New Roman" pitchFamily="18" charset="0"/>
              </a:rPr>
              <a:t>Difference of cultural backgrounds</a:t>
            </a:r>
          </a:p>
          <a:p>
            <a:pPr lvl="1">
              <a:lnSpc>
                <a:spcPct val="90000"/>
              </a:lnSpc>
              <a:buFont typeface="Wingdings" pitchFamily="2" charset="2"/>
              <a:buChar char="§"/>
            </a:pPr>
            <a:r>
              <a:rPr lang="en-US" sz="1800" dirty="0">
                <a:latin typeface="Times New Roman" pitchFamily="18" charset="0"/>
                <a:cs typeface="Times New Roman" pitchFamily="18" charset="0"/>
              </a:rPr>
              <a:t>Parents who do not speak English</a:t>
            </a:r>
          </a:p>
          <a:p>
            <a:pPr>
              <a:lnSpc>
                <a:spcPct val="90000"/>
              </a:lnSpc>
            </a:pPr>
            <a:r>
              <a:rPr lang="en-US" sz="1800" dirty="0">
                <a:latin typeface="Times New Roman" pitchFamily="18" charset="0"/>
                <a:cs typeface="Times New Roman" pitchFamily="18" charset="0"/>
              </a:rPr>
              <a:t>Schools can take the first step to link parents into </a:t>
            </a:r>
            <a:r>
              <a:rPr lang="en-US" sz="1800" dirty="0" smtClean="0">
                <a:latin typeface="Times New Roman" pitchFamily="18" charset="0"/>
                <a:cs typeface="Times New Roman" pitchFamily="18" charset="0"/>
              </a:rPr>
              <a:t>education</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6514901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Parents’ Tips</a:t>
            </a:r>
            <a:endParaRPr lang="en-US" dirty="0"/>
          </a:p>
        </p:txBody>
      </p:sp>
      <p:sp>
        <p:nvSpPr>
          <p:cNvPr id="3" name="Content Placeholder 2"/>
          <p:cNvSpPr>
            <a:spLocks noGrp="1"/>
          </p:cNvSpPr>
          <p:nvPr>
            <p:ph idx="1"/>
          </p:nvPr>
        </p:nvSpPr>
        <p:spPr/>
        <p:txBody>
          <a:bodyPr>
            <a:normAutofit/>
          </a:bodyPr>
          <a:lstStyle/>
          <a:p>
            <a:r>
              <a:rPr lang="en-US" sz="1800" dirty="0" smtClean="0">
                <a:latin typeface="Times New Roman" pitchFamily="18" charset="0"/>
                <a:cs typeface="Times New Roman" pitchFamily="18" charset="0"/>
              </a:rPr>
              <a:t>Ask </a:t>
            </a:r>
            <a:r>
              <a:rPr lang="en-US" sz="1800" dirty="0">
                <a:latin typeface="Times New Roman" pitchFamily="18" charset="0"/>
                <a:cs typeface="Times New Roman" pitchFamily="18" charset="0"/>
              </a:rPr>
              <a:t>for specific </a:t>
            </a:r>
            <a:r>
              <a:rPr lang="en-US" sz="1800" dirty="0" smtClean="0">
                <a:latin typeface="Times New Roman" pitchFamily="18" charset="0"/>
                <a:cs typeface="Times New Roman" pitchFamily="18" charset="0"/>
              </a:rPr>
              <a:t>information</a:t>
            </a:r>
          </a:p>
          <a:p>
            <a:pPr lvl="1">
              <a:buFont typeface="Wingdings" pitchFamily="2" charset="2"/>
              <a:buChar char="§"/>
            </a:pPr>
            <a:r>
              <a:rPr lang="en-US" sz="1800" dirty="0">
                <a:latin typeface="Times New Roman" pitchFamily="18" charset="0"/>
                <a:cs typeface="Times New Roman" pitchFamily="18" charset="0"/>
              </a:rPr>
              <a:t>Reading level, progress, screening information</a:t>
            </a:r>
          </a:p>
          <a:p>
            <a:pPr lvl="1">
              <a:buFont typeface="Wingdings" pitchFamily="2" charset="2"/>
              <a:buChar char="§"/>
            </a:pPr>
            <a:r>
              <a:rPr lang="en-US" sz="1800" dirty="0">
                <a:latin typeface="Times New Roman" pitchFamily="18" charset="0"/>
                <a:cs typeface="Times New Roman" pitchFamily="18" charset="0"/>
              </a:rPr>
              <a:t>Explanation of data</a:t>
            </a:r>
          </a:p>
          <a:p>
            <a:pPr lvl="1">
              <a:buFont typeface="Wingdings" pitchFamily="2" charset="2"/>
              <a:buChar char="§"/>
            </a:pPr>
            <a:r>
              <a:rPr lang="en-US" sz="1800" dirty="0">
                <a:latin typeface="Times New Roman" pitchFamily="18" charset="0"/>
                <a:cs typeface="Times New Roman" pitchFamily="18" charset="0"/>
              </a:rPr>
              <a:t>Ways you can help</a:t>
            </a:r>
          </a:p>
          <a:p>
            <a:pPr lvl="1">
              <a:buFont typeface="Wingdings" pitchFamily="2" charset="2"/>
              <a:buChar char="§"/>
            </a:pPr>
            <a:r>
              <a:rPr lang="en-US" sz="1800" dirty="0">
                <a:latin typeface="Times New Roman" pitchFamily="18" charset="0"/>
                <a:cs typeface="Times New Roman" pitchFamily="18" charset="0"/>
              </a:rPr>
              <a:t>Available services</a:t>
            </a:r>
          </a:p>
          <a:p>
            <a:r>
              <a:rPr lang="en-US" sz="1800" dirty="0">
                <a:latin typeface="Times New Roman" pitchFamily="18" charset="0"/>
                <a:cs typeface="Times New Roman" pitchFamily="18" charset="0"/>
              </a:rPr>
              <a:t>Know about your child, how things are going at </a:t>
            </a:r>
            <a:r>
              <a:rPr lang="en-US" sz="1800" dirty="0" smtClean="0">
                <a:latin typeface="Times New Roman" pitchFamily="18" charset="0"/>
                <a:cs typeface="Times New Roman" pitchFamily="18" charset="0"/>
              </a:rPr>
              <a:t>school</a:t>
            </a:r>
            <a:endParaRPr lang="en-US" sz="1800" dirty="0">
              <a:latin typeface="Times New Roman" pitchFamily="18" charset="0"/>
              <a:cs typeface="Times New Roman" pitchFamily="18" charset="0"/>
            </a:endParaRPr>
          </a:p>
          <a:p>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753314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Involving Teachers</a:t>
            </a:r>
            <a:endParaRPr lang="en-US" dirty="0"/>
          </a:p>
        </p:txBody>
      </p:sp>
      <p:sp>
        <p:nvSpPr>
          <p:cNvPr id="3" name="Content Placeholder 2"/>
          <p:cNvSpPr>
            <a:spLocks noGrp="1"/>
          </p:cNvSpPr>
          <p:nvPr>
            <p:ph idx="1"/>
          </p:nvPr>
        </p:nvSpPr>
        <p:spPr/>
        <p:txBody>
          <a:bodyPr>
            <a:normAutofit/>
          </a:bodyPr>
          <a:lstStyle/>
          <a:p>
            <a:r>
              <a:rPr lang="en-US" sz="1800" dirty="0">
                <a:latin typeface="Times New Roman" pitchFamily="18" charset="0"/>
                <a:cs typeface="Times New Roman" pitchFamily="18" charset="0"/>
              </a:rPr>
              <a:t>Use data to discuss academic progress</a:t>
            </a:r>
          </a:p>
          <a:p>
            <a:pPr lvl="1">
              <a:buFont typeface="Wingdings" pitchFamily="2" charset="2"/>
              <a:buChar char="§"/>
            </a:pPr>
            <a:r>
              <a:rPr lang="en-US" sz="1800" dirty="0">
                <a:latin typeface="Times New Roman" pitchFamily="18" charset="0"/>
                <a:cs typeface="Times New Roman" pitchFamily="18" charset="0"/>
              </a:rPr>
              <a:t>Keeps focus on child </a:t>
            </a:r>
            <a:r>
              <a:rPr lang="en-US" sz="1800" dirty="0" smtClean="0">
                <a:latin typeface="Times New Roman" pitchFamily="18" charset="0"/>
                <a:cs typeface="Times New Roman" pitchFamily="18" charset="0"/>
              </a:rPr>
              <a:t>improvement</a:t>
            </a:r>
          </a:p>
          <a:p>
            <a:pPr lvl="1">
              <a:buFont typeface="Wingdings" pitchFamily="2" charset="2"/>
              <a:buChar char="§"/>
            </a:pPr>
            <a:r>
              <a:rPr lang="en-US" sz="1800" dirty="0" smtClean="0">
                <a:latin typeface="Times New Roman" pitchFamily="18" charset="0"/>
                <a:cs typeface="Times New Roman" pitchFamily="18" charset="0"/>
              </a:rPr>
              <a:t>Reduces </a:t>
            </a:r>
            <a:r>
              <a:rPr lang="en-US" sz="1800" dirty="0">
                <a:latin typeface="Times New Roman" pitchFamily="18" charset="0"/>
                <a:cs typeface="Times New Roman" pitchFamily="18" charset="0"/>
              </a:rPr>
              <a:t>sense of personal attack, blame</a:t>
            </a:r>
          </a:p>
          <a:p>
            <a:r>
              <a:rPr lang="en-US" sz="1800" dirty="0">
                <a:latin typeface="Times New Roman" pitchFamily="18" charset="0"/>
                <a:cs typeface="Times New Roman" pitchFamily="18" charset="0"/>
              </a:rPr>
              <a:t>Use partnership language to build trust</a:t>
            </a:r>
          </a:p>
          <a:p>
            <a:pPr lvl="1">
              <a:buFont typeface="Wingdings" pitchFamily="2" charset="2"/>
              <a:buChar char="§"/>
            </a:pPr>
            <a:r>
              <a:rPr lang="en-US" sz="1800" dirty="0">
                <a:latin typeface="Times New Roman" pitchFamily="18" charset="0"/>
                <a:cs typeface="Times New Roman" pitchFamily="18" charset="0"/>
              </a:rPr>
              <a:t>Express willingness to </a:t>
            </a:r>
            <a:r>
              <a:rPr lang="en-US" sz="1800" dirty="0" smtClean="0">
                <a:latin typeface="Times New Roman" pitchFamily="18" charset="0"/>
                <a:cs typeface="Times New Roman" pitchFamily="18" charset="0"/>
              </a:rPr>
              <a:t>help</a:t>
            </a:r>
          </a:p>
          <a:p>
            <a:pPr lvl="1">
              <a:buFont typeface="Wingdings" pitchFamily="2" charset="2"/>
              <a:buChar char="§"/>
            </a:pPr>
            <a:r>
              <a:rPr lang="en-US" sz="1800" dirty="0" smtClean="0">
                <a:latin typeface="Times New Roman" pitchFamily="18" charset="0"/>
                <a:cs typeface="Times New Roman" pitchFamily="18" charset="0"/>
              </a:rPr>
              <a:t>Ask </a:t>
            </a:r>
            <a:r>
              <a:rPr lang="en-US" sz="1800" dirty="0">
                <a:latin typeface="Times New Roman" pitchFamily="18" charset="0"/>
                <a:cs typeface="Times New Roman" pitchFamily="18" charset="0"/>
              </a:rPr>
              <a:t>for strategies to use at </a:t>
            </a:r>
            <a:r>
              <a:rPr lang="en-US" sz="1800" dirty="0" smtClean="0">
                <a:latin typeface="Times New Roman" pitchFamily="18" charset="0"/>
                <a:cs typeface="Times New Roman" pitchFamily="18" charset="0"/>
              </a:rPr>
              <a:t>home</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799453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Merits of Student Conferences</a:t>
            </a:r>
            <a:endParaRPr lang="en-US" dirty="0"/>
          </a:p>
        </p:txBody>
      </p:sp>
      <p:sp>
        <p:nvSpPr>
          <p:cNvPr id="3" name="Content Placeholder 2"/>
          <p:cNvSpPr>
            <a:spLocks noGrp="1"/>
          </p:cNvSpPr>
          <p:nvPr>
            <p:ph idx="1"/>
          </p:nvPr>
        </p:nvSpPr>
        <p:spPr/>
        <p:txBody>
          <a:bodyPr>
            <a:normAutofit/>
          </a:bodyPr>
          <a:lstStyle/>
          <a:p>
            <a:r>
              <a:rPr lang="en-US" sz="1800" dirty="0">
                <a:latin typeface="Times New Roman" pitchFamily="18" charset="0"/>
                <a:cs typeface="Times New Roman" pitchFamily="18" charset="0"/>
              </a:rPr>
              <a:t>Portfolio works are selected by the student</a:t>
            </a:r>
          </a:p>
          <a:p>
            <a:r>
              <a:rPr lang="en-US" sz="1800" dirty="0">
                <a:latin typeface="Times New Roman" pitchFamily="18" charset="0"/>
                <a:cs typeface="Times New Roman" pitchFamily="18" charset="0"/>
              </a:rPr>
              <a:t>Student reflects and communicates ideas</a:t>
            </a:r>
          </a:p>
          <a:p>
            <a:r>
              <a:rPr lang="en-US" sz="1800" dirty="0">
                <a:latin typeface="Times New Roman" pitchFamily="18" charset="0"/>
                <a:cs typeface="Times New Roman" pitchFamily="18" charset="0"/>
              </a:rPr>
              <a:t>Parents and teachers join in discussion with student</a:t>
            </a:r>
          </a:p>
          <a:p>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Leads to self- advocacy later in life for the child</a:t>
            </a:r>
          </a:p>
          <a:p>
            <a:pPr lvl="1">
              <a:buFont typeface="Wingdings" pitchFamily="2" charset="2"/>
              <a:buChar char="§"/>
            </a:pPr>
            <a:r>
              <a:rPr lang="en-US" sz="1800" dirty="0">
                <a:latin typeface="Times New Roman" pitchFamily="18" charset="0"/>
                <a:cs typeface="Times New Roman" pitchFamily="18" charset="0"/>
              </a:rPr>
              <a:t>Articulation of </a:t>
            </a:r>
            <a:r>
              <a:rPr lang="en-US" sz="1800" dirty="0" smtClean="0">
                <a:latin typeface="Times New Roman" pitchFamily="18" charset="0"/>
                <a:cs typeface="Times New Roman" pitchFamily="18" charset="0"/>
              </a:rPr>
              <a:t>goals</a:t>
            </a:r>
          </a:p>
          <a:p>
            <a:pPr lvl="1">
              <a:buFont typeface="Wingdings" pitchFamily="2" charset="2"/>
              <a:buChar char="§"/>
            </a:pPr>
            <a:r>
              <a:rPr lang="en-US" sz="1800" dirty="0" smtClean="0">
                <a:latin typeface="Times New Roman" pitchFamily="18" charset="0"/>
                <a:cs typeface="Times New Roman" pitchFamily="18" charset="0"/>
              </a:rPr>
              <a:t>Understanding </a:t>
            </a:r>
            <a:r>
              <a:rPr lang="en-US" sz="1800" dirty="0">
                <a:latin typeface="Times New Roman" pitchFamily="18" charset="0"/>
                <a:cs typeface="Times New Roman" pitchFamily="18" charset="0"/>
              </a:rPr>
              <a:t>of </a:t>
            </a:r>
            <a:r>
              <a:rPr lang="en-US" sz="1800" dirty="0" smtClean="0">
                <a:latin typeface="Times New Roman" pitchFamily="18" charset="0"/>
                <a:cs typeface="Times New Roman" pitchFamily="18" charset="0"/>
              </a:rPr>
              <a:t>progress</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3028081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Curriculum and Parent Concerns</a:t>
            </a:r>
            <a:endParaRPr lang="en-US" dirty="0"/>
          </a:p>
        </p:txBody>
      </p:sp>
      <p:sp>
        <p:nvSpPr>
          <p:cNvPr id="3" name="Content Placeholder 2"/>
          <p:cNvSpPr>
            <a:spLocks noGrp="1"/>
          </p:cNvSpPr>
          <p:nvPr>
            <p:ph idx="1"/>
          </p:nvPr>
        </p:nvSpPr>
        <p:spPr/>
        <p:txBody>
          <a:bodyPr>
            <a:normAutofit/>
          </a:bodyPr>
          <a:lstStyle/>
          <a:p>
            <a:r>
              <a:rPr lang="en-US" sz="1800" dirty="0">
                <a:latin typeface="Times New Roman" pitchFamily="18" charset="0"/>
                <a:cs typeface="Times New Roman" pitchFamily="18" charset="0"/>
              </a:rPr>
              <a:t>Be creative</a:t>
            </a:r>
          </a:p>
          <a:p>
            <a:pPr lvl="1">
              <a:buFont typeface="Wingdings" pitchFamily="2" charset="2"/>
              <a:buChar char="§"/>
            </a:pPr>
            <a:r>
              <a:rPr lang="en-US" sz="1800" dirty="0">
                <a:latin typeface="Times New Roman" pitchFamily="18" charset="0"/>
                <a:cs typeface="Times New Roman" pitchFamily="18" charset="0"/>
              </a:rPr>
              <a:t>Find ways to integrate literature across content areas</a:t>
            </a:r>
          </a:p>
          <a:p>
            <a:r>
              <a:rPr lang="en-US" sz="1800" dirty="0">
                <a:latin typeface="Times New Roman" pitchFamily="18" charset="0"/>
                <a:cs typeface="Times New Roman" pitchFamily="18" charset="0"/>
              </a:rPr>
              <a:t>Encourage reading at home</a:t>
            </a:r>
          </a:p>
          <a:p>
            <a:pPr lvl="1">
              <a:buFont typeface="Wingdings" pitchFamily="2" charset="2"/>
              <a:buChar char="§"/>
            </a:pPr>
            <a:r>
              <a:rPr lang="en-US" sz="1800" dirty="0">
                <a:latin typeface="Times New Roman" pitchFamily="18" charset="0"/>
                <a:cs typeface="Times New Roman" pitchFamily="18" charset="0"/>
              </a:rPr>
              <a:t>Use the school library for independent reading </a:t>
            </a:r>
            <a:r>
              <a:rPr lang="en-US" sz="1800" dirty="0" smtClean="0">
                <a:latin typeface="Times New Roman" pitchFamily="18" charset="0"/>
                <a:cs typeface="Times New Roman" pitchFamily="18" charset="0"/>
              </a:rPr>
              <a:t>books</a:t>
            </a:r>
          </a:p>
          <a:p>
            <a:pPr lvl="1">
              <a:buFont typeface="Wingdings" pitchFamily="2" charset="2"/>
              <a:buChar char="§"/>
            </a:pPr>
            <a:r>
              <a:rPr lang="en-US" sz="1800" dirty="0" smtClean="0">
                <a:latin typeface="Times New Roman" pitchFamily="18" charset="0"/>
                <a:cs typeface="Times New Roman" pitchFamily="18" charset="0"/>
              </a:rPr>
              <a:t>Encourage </a:t>
            </a:r>
            <a:r>
              <a:rPr lang="en-US" sz="1800" dirty="0">
                <a:latin typeface="Times New Roman" pitchFamily="18" charset="0"/>
                <a:cs typeface="Times New Roman" pitchFamily="18" charset="0"/>
              </a:rPr>
              <a:t>parents to take their children to public libraries for reading at </a:t>
            </a:r>
            <a:r>
              <a:rPr lang="en-US" sz="1800" dirty="0" smtClean="0">
                <a:latin typeface="Times New Roman" pitchFamily="18" charset="0"/>
                <a:cs typeface="Times New Roman" pitchFamily="18" charset="0"/>
              </a:rPr>
              <a:t>home</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637229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Conclusion</a:t>
            </a:r>
            <a:endParaRPr lang="en-US" dirty="0"/>
          </a:p>
        </p:txBody>
      </p:sp>
      <p:sp>
        <p:nvSpPr>
          <p:cNvPr id="3" name="Content Placeholder 2"/>
          <p:cNvSpPr>
            <a:spLocks noGrp="1"/>
          </p:cNvSpPr>
          <p:nvPr>
            <p:ph idx="1"/>
          </p:nvPr>
        </p:nvSpPr>
        <p:spPr/>
        <p:txBody>
          <a:bodyPr>
            <a:normAutofit/>
          </a:bodyPr>
          <a:lstStyle/>
          <a:p>
            <a:r>
              <a:rPr lang="en-US" sz="1800" dirty="0">
                <a:latin typeface="Times New Roman" pitchFamily="18" charset="0"/>
                <a:cs typeface="Times New Roman" pitchFamily="18" charset="0"/>
              </a:rPr>
              <a:t>Parents are powerful </a:t>
            </a:r>
          </a:p>
          <a:p>
            <a:pPr lvl="1">
              <a:buFont typeface="Wingdings" pitchFamily="2" charset="2"/>
              <a:buChar char="§"/>
            </a:pPr>
            <a:r>
              <a:rPr lang="en-US" sz="1800" dirty="0">
                <a:latin typeface="Times New Roman" pitchFamily="18" charset="0"/>
                <a:cs typeface="Times New Roman" pitchFamily="18" charset="0"/>
              </a:rPr>
              <a:t>Village concept – engage community and </a:t>
            </a:r>
            <a:r>
              <a:rPr lang="en-US" sz="1800" dirty="0" smtClean="0">
                <a:latin typeface="Times New Roman" pitchFamily="18" charset="0"/>
                <a:cs typeface="Times New Roman" pitchFamily="18" charset="0"/>
              </a:rPr>
              <a:t>families</a:t>
            </a:r>
          </a:p>
          <a:p>
            <a:pPr lvl="1">
              <a:buFont typeface="Wingdings" pitchFamily="2" charset="2"/>
              <a:buChar char="§"/>
            </a:pPr>
            <a:r>
              <a:rPr lang="en-US" sz="1800" dirty="0" smtClean="0">
                <a:latin typeface="Times New Roman" pitchFamily="18" charset="0"/>
                <a:cs typeface="Times New Roman" pitchFamily="18" charset="0"/>
              </a:rPr>
              <a:t>Parent </a:t>
            </a:r>
            <a:r>
              <a:rPr lang="en-US" sz="1800" dirty="0">
                <a:latin typeface="Times New Roman" pitchFamily="18" charset="0"/>
                <a:cs typeface="Times New Roman" pitchFamily="18" charset="0"/>
              </a:rPr>
              <a:t>and schools working together can lighten the burden and benefit </a:t>
            </a:r>
            <a:r>
              <a:rPr lang="en-US" sz="1800" dirty="0" smtClean="0">
                <a:latin typeface="Times New Roman" pitchFamily="18" charset="0"/>
                <a:cs typeface="Times New Roman" pitchFamily="18" charset="0"/>
              </a:rPr>
              <a:t>students</a:t>
            </a:r>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Parents can demonstrate the value of literacy without being a reading teacher </a:t>
            </a:r>
            <a:r>
              <a:rPr lang="en-US" sz="1800" dirty="0" smtClean="0">
                <a:latin typeface="Times New Roman" pitchFamily="18" charset="0"/>
                <a:cs typeface="Times New Roman" pitchFamily="18" charset="0"/>
              </a:rPr>
              <a:t>themselves</a:t>
            </a:r>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Parents: Advocate for early literacy screening to avoid reading problems </a:t>
            </a:r>
            <a:r>
              <a:rPr lang="en-US" sz="1800" dirty="0" smtClean="0">
                <a:latin typeface="Times New Roman" pitchFamily="18" charset="0"/>
                <a:cs typeface="Times New Roman" pitchFamily="18" charset="0"/>
              </a:rPr>
              <a:t>later</a:t>
            </a:r>
            <a:r>
              <a:rPr lang="en-US" sz="1800" dirty="0">
                <a:latin typeface="Times New Roman" pitchFamily="18" charset="0"/>
                <a:cs typeface="Times New Roman" pitchFamily="18" charset="0"/>
              </a:rPr>
              <a:t>.</a:t>
            </a:r>
          </a:p>
        </p:txBody>
      </p:sp>
    </p:spTree>
    <p:extLst>
      <p:ext uri="{BB962C8B-B14F-4D97-AF65-F5344CB8AC3E}">
        <p14:creationId xmlns:p14="http://schemas.microsoft.com/office/powerpoint/2010/main" val="3572596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indent="-457200"/>
            <a:r>
              <a:rPr lang="en-US" sz="1800" dirty="0">
                <a:latin typeface="Times New Roman" pitchFamily="18" charset="0"/>
                <a:cs typeface="Times New Roman" pitchFamily="18" charset="0"/>
              </a:rPr>
              <a:t>Redding, S., Murphy, M., &amp; </a:t>
            </a:r>
            <a:r>
              <a:rPr lang="en-US" sz="1800" dirty="0" err="1">
                <a:latin typeface="Times New Roman" pitchFamily="18" charset="0"/>
                <a:cs typeface="Times New Roman" pitchFamily="18" charset="0"/>
              </a:rPr>
              <a:t>Sheley</a:t>
            </a:r>
            <a:r>
              <a:rPr lang="en-US" sz="1800" dirty="0">
                <a:latin typeface="Times New Roman" pitchFamily="18" charset="0"/>
                <a:cs typeface="Times New Roman" pitchFamily="18" charset="0"/>
              </a:rPr>
              <a:t>, P. (2011). </a:t>
            </a:r>
            <a:r>
              <a:rPr lang="en-US" sz="1800" i="1" dirty="0">
                <a:latin typeface="Times New Roman" pitchFamily="18" charset="0"/>
                <a:cs typeface="Times New Roman" pitchFamily="18" charset="0"/>
              </a:rPr>
              <a:t>Handbook on family and community engagement</a:t>
            </a:r>
            <a:r>
              <a:rPr lang="en-US" sz="1800" dirty="0">
                <a:latin typeface="Times New Roman" pitchFamily="18" charset="0"/>
                <a:cs typeface="Times New Roman" pitchFamily="18" charset="0"/>
              </a:rPr>
              <a:t>. Charlotte, N.C: Information Age Pub</a:t>
            </a:r>
            <a:r>
              <a:rPr lang="en-US" sz="1800" dirty="0" smtClean="0">
                <a:latin typeface="Times New Roman" pitchFamily="18" charset="0"/>
                <a:cs typeface="Times New Roman" pitchFamily="18" charset="0"/>
              </a:rPr>
              <a:t>.</a:t>
            </a:r>
          </a:p>
          <a:p>
            <a:pPr indent="-457200"/>
            <a:r>
              <a:rPr lang="en-US" sz="1800" dirty="0" err="1">
                <a:latin typeface="Times New Roman" pitchFamily="18" charset="0"/>
                <a:cs typeface="Times New Roman" pitchFamily="18" charset="0"/>
              </a:rPr>
              <a:t>Barbarin</a:t>
            </a:r>
            <a:r>
              <a:rPr lang="en-US" sz="1800" dirty="0">
                <a:latin typeface="Times New Roman" pitchFamily="18" charset="0"/>
                <a:cs typeface="Times New Roman" pitchFamily="18" charset="0"/>
              </a:rPr>
              <a:t>, O. A., &amp; </a:t>
            </a:r>
            <a:r>
              <a:rPr lang="en-US" sz="1800" dirty="0" err="1">
                <a:latin typeface="Times New Roman" pitchFamily="18" charset="0"/>
                <a:cs typeface="Times New Roman" pitchFamily="18" charset="0"/>
              </a:rPr>
              <a:t>Wasik</a:t>
            </a:r>
            <a:r>
              <a:rPr lang="en-US" sz="1800" dirty="0">
                <a:latin typeface="Times New Roman" pitchFamily="18" charset="0"/>
                <a:cs typeface="Times New Roman" pitchFamily="18" charset="0"/>
              </a:rPr>
              <a:t>, B. H. (2009). </a:t>
            </a:r>
            <a:r>
              <a:rPr lang="en-US" sz="1800" i="1" dirty="0">
                <a:latin typeface="Times New Roman" pitchFamily="18" charset="0"/>
                <a:cs typeface="Times New Roman" pitchFamily="18" charset="0"/>
              </a:rPr>
              <a:t>Handbook of child development and early education: Research to practice</a:t>
            </a:r>
            <a:r>
              <a:rPr lang="en-US" sz="1800" dirty="0">
                <a:latin typeface="Times New Roman" pitchFamily="18" charset="0"/>
                <a:cs typeface="Times New Roman" pitchFamily="18" charset="0"/>
              </a:rPr>
              <a:t>. New York: Guilford Press</a:t>
            </a:r>
            <a:r>
              <a:rPr lang="en-US" sz="1800" dirty="0" smtClean="0">
                <a:latin typeface="Times New Roman" pitchFamily="18" charset="0"/>
                <a:cs typeface="Times New Roman" pitchFamily="18" charset="0"/>
              </a:rPr>
              <a:t>.</a:t>
            </a:r>
          </a:p>
          <a:p>
            <a:pPr indent="-457200"/>
            <a:r>
              <a:rPr lang="en-US" sz="1800" dirty="0">
                <a:latin typeface="Times New Roman" pitchFamily="18" charset="0"/>
                <a:cs typeface="Times New Roman" pitchFamily="18" charset="0"/>
              </a:rPr>
              <a:t>Hiatt-Michael, D. B. (2010). </a:t>
            </a:r>
            <a:r>
              <a:rPr lang="en-US" sz="1800" i="1" dirty="0">
                <a:latin typeface="Times New Roman" pitchFamily="18" charset="0"/>
                <a:cs typeface="Times New Roman" pitchFamily="18" charset="0"/>
              </a:rPr>
              <a:t>Promising practices to support family involvement in schools</a:t>
            </a:r>
            <a:r>
              <a:rPr lang="en-US" sz="1800" dirty="0">
                <a:latin typeface="Times New Roman" pitchFamily="18" charset="0"/>
                <a:cs typeface="Times New Roman" pitchFamily="18" charset="0"/>
              </a:rPr>
              <a:t>. Charlotte, NC: Information Age </a:t>
            </a:r>
            <a:r>
              <a:rPr lang="en-US" sz="1800" dirty="0" smtClean="0">
                <a:latin typeface="Times New Roman" pitchFamily="18" charset="0"/>
                <a:cs typeface="Times New Roman" pitchFamily="18" charset="0"/>
              </a:rPr>
              <a:t>Pub.</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40658875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109</TotalTime>
  <Words>1145</Words>
  <Application>Microsoft Office PowerPoint</Application>
  <PresentationFormat>On-screen Show (4:3)</PresentationFormat>
  <Paragraphs>92</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Austin</vt:lpstr>
      <vt:lpstr>PARENT ENGAGEMENT IN CHILDREN LITERACY</vt:lpstr>
      <vt:lpstr>Parent Involvement Analysis</vt:lpstr>
      <vt:lpstr>Parents’ Opinions</vt:lpstr>
      <vt:lpstr>Merits of Involving Parents</vt:lpstr>
      <vt:lpstr>Worries for Parents and Teachers</vt:lpstr>
      <vt:lpstr>Parents’ Tips</vt:lpstr>
      <vt:lpstr>Involving Teachers</vt:lpstr>
      <vt:lpstr>Merits of Student Conferences</vt:lpstr>
      <vt:lpstr>Curriculum and Parent Concerns</vt:lpstr>
      <vt:lpstr>In 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ENGAGEMENT IN CHILDREN LITERACY</dc:title>
  <dc:creator>user</dc:creator>
  <cp:lastModifiedBy>Emma</cp:lastModifiedBy>
  <cp:revision>31</cp:revision>
  <dcterms:created xsi:type="dcterms:W3CDTF">2016-07-28T18:46:17Z</dcterms:created>
  <dcterms:modified xsi:type="dcterms:W3CDTF">2017-12-04T19:17:08Z</dcterms:modified>
</cp:coreProperties>
</file>